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463" r:id="rId3"/>
    <p:sldId id="393" r:id="rId4"/>
    <p:sldId id="1869" r:id="rId5"/>
    <p:sldId id="465" r:id="rId6"/>
    <p:sldId id="397" r:id="rId7"/>
    <p:sldId id="464" r:id="rId8"/>
    <p:sldId id="497" r:id="rId9"/>
    <p:sldId id="398" r:id="rId10"/>
    <p:sldId id="399" r:id="rId11"/>
    <p:sldId id="503" r:id="rId12"/>
    <p:sldId id="400" r:id="rId13"/>
    <p:sldId id="499" r:id="rId14"/>
    <p:sldId id="500" r:id="rId15"/>
    <p:sldId id="501" r:id="rId16"/>
    <p:sldId id="1861" r:id="rId17"/>
    <p:sldId id="502" r:id="rId18"/>
    <p:sldId id="1862" r:id="rId19"/>
    <p:sldId id="1766" r:id="rId20"/>
    <p:sldId id="498" r:id="rId21"/>
    <p:sldId id="504" r:id="rId22"/>
    <p:sldId id="505" r:id="rId23"/>
    <p:sldId id="506" r:id="rId24"/>
    <p:sldId id="470" r:id="rId25"/>
    <p:sldId id="404" r:id="rId26"/>
    <p:sldId id="408" r:id="rId27"/>
    <p:sldId id="507" r:id="rId28"/>
    <p:sldId id="474" r:id="rId29"/>
    <p:sldId id="508" r:id="rId30"/>
    <p:sldId id="471" r:id="rId31"/>
    <p:sldId id="1765" r:id="rId32"/>
    <p:sldId id="1767" r:id="rId33"/>
    <p:sldId id="1768" r:id="rId34"/>
    <p:sldId id="412" r:id="rId35"/>
    <p:sldId id="1863" r:id="rId36"/>
    <p:sldId id="1778" r:id="rId37"/>
    <p:sldId id="1864" r:id="rId38"/>
    <p:sldId id="1865" r:id="rId39"/>
    <p:sldId id="1866" r:id="rId40"/>
    <p:sldId id="1867" r:id="rId41"/>
    <p:sldId id="413" r:id="rId42"/>
    <p:sldId id="1781" r:id="rId43"/>
    <p:sldId id="1780" r:id="rId44"/>
    <p:sldId id="472" r:id="rId45"/>
    <p:sldId id="473" r:id="rId46"/>
    <p:sldId id="1782" r:id="rId47"/>
    <p:sldId id="1783" r:id="rId48"/>
    <p:sldId id="1784" r:id="rId49"/>
    <p:sldId id="1868" r:id="rId50"/>
    <p:sldId id="416" r:id="rId51"/>
    <p:sldId id="420" r:id="rId52"/>
    <p:sldId id="421" r:id="rId53"/>
    <p:sldId id="1770" r:id="rId54"/>
    <p:sldId id="425" r:id="rId55"/>
    <p:sldId id="509" r:id="rId56"/>
    <p:sldId id="415" r:id="rId57"/>
    <p:sldId id="510" r:id="rId58"/>
    <p:sldId id="1785" r:id="rId59"/>
    <p:sldId id="513" r:id="rId60"/>
    <p:sldId id="512" r:id="rId61"/>
    <p:sldId id="1761" r:id="rId62"/>
    <p:sldId id="1786" r:id="rId63"/>
    <p:sldId id="1762" r:id="rId64"/>
    <p:sldId id="1763" r:id="rId65"/>
    <p:sldId id="1764" r:id="rId66"/>
    <p:sldId id="47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68"/>
    <p:restoredTop sz="96327"/>
  </p:normalViewPr>
  <p:slideViewPr>
    <p:cSldViewPr snapToGrid="0" snapToObjects="1">
      <p:cViewPr varScale="1">
        <p:scale>
          <a:sx n="78" d="100"/>
          <a:sy n="78" d="100"/>
        </p:scale>
        <p:origin x="192" y="1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51639"/>
          <a:ext cx="7543800" cy="8494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Popular embedding method</a:t>
          </a:r>
        </a:p>
      </dsp:txBody>
      <dsp:txXfrm>
        <a:off x="41465" y="93104"/>
        <a:ext cx="7460870" cy="766490"/>
      </dsp:txXfrm>
    </dsp:sp>
    <dsp:sp modelId="{54DDECA6-76BB-BB48-91E4-42217E200B0A}">
      <dsp:nvSpPr>
        <dsp:cNvPr id="0" name=""/>
        <dsp:cNvSpPr/>
      </dsp:nvSpPr>
      <dsp:spPr>
        <a:xfrm>
          <a:off x="0" y="996099"/>
          <a:ext cx="7543800" cy="849420"/>
        </a:xfrm>
        <a:prstGeom prst="roundRect">
          <a:avLst/>
        </a:prstGeom>
        <a:solidFill>
          <a:schemeClr val="accent2">
            <a:hueOff val="3122845"/>
            <a:satOff val="-4483"/>
            <a:lumOff val="48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Very fast to train</a:t>
          </a:r>
        </a:p>
      </dsp:txBody>
      <dsp:txXfrm>
        <a:off x="41465" y="1037564"/>
        <a:ext cx="7460870" cy="766490"/>
      </dsp:txXfrm>
    </dsp:sp>
    <dsp:sp modelId="{29C068B4-5A28-6547-830C-D71BD5E841F9}">
      <dsp:nvSpPr>
        <dsp:cNvPr id="0" name=""/>
        <dsp:cNvSpPr/>
      </dsp:nvSpPr>
      <dsp:spPr>
        <a:xfrm>
          <a:off x="0" y="1940560"/>
          <a:ext cx="7543800" cy="849420"/>
        </a:xfrm>
        <a:prstGeom prst="roundRect">
          <a:avLst/>
        </a:prstGeom>
        <a:solidFill>
          <a:schemeClr val="accent2">
            <a:hueOff val="6245690"/>
            <a:satOff val="-8966"/>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Code available on the web</a:t>
          </a:r>
        </a:p>
      </dsp:txBody>
      <dsp:txXfrm>
        <a:off x="41465" y="1982025"/>
        <a:ext cx="7460870" cy="766490"/>
      </dsp:txXfrm>
    </dsp:sp>
    <dsp:sp modelId="{69EB678B-82D2-8345-84AF-12839E7857E8}">
      <dsp:nvSpPr>
        <dsp:cNvPr id="0" name=""/>
        <dsp:cNvSpPr/>
      </dsp:nvSpPr>
      <dsp:spPr>
        <a:xfrm>
          <a:off x="0" y="2885020"/>
          <a:ext cx="7543800" cy="849420"/>
        </a:xfrm>
        <a:prstGeom prst="roundRect">
          <a:avLst/>
        </a:prstGeom>
        <a:solidFill>
          <a:schemeClr val="accent2">
            <a:hueOff val="9368535"/>
            <a:satOff val="-13449"/>
            <a:lumOff val="145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Idea: </a:t>
          </a:r>
          <a:r>
            <a:rPr lang="en-US" sz="3300" b="1" kern="1200"/>
            <a:t>predict</a:t>
          </a:r>
          <a:r>
            <a:rPr lang="en-US" sz="3300" kern="1200"/>
            <a:t> rather than </a:t>
          </a:r>
          <a:r>
            <a:rPr lang="en-US" sz="3300" b="1" kern="1200"/>
            <a:t>count </a:t>
          </a:r>
          <a:endParaRPr lang="en-US" sz="3300" kern="1200"/>
        </a:p>
      </dsp:txBody>
      <dsp:txXfrm>
        <a:off x="41465" y="2926485"/>
        <a:ext cx="7460870" cy="766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481288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777923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9540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75460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46743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037432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646412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994526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226356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33177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712417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214059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02097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327053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167951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4288429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710362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31124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268494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7770584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11241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8.tiff"/><Relationship Id="rId7" Type="http://schemas.openxmlformats.org/officeDocument/2006/relationships/hyperlink" Target="http://www.fasttext.cc/" TargetMode="External"/><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10.png"/><Relationship Id="rId4" Type="http://schemas.openxmlformats.org/officeDocument/2006/relationships/image" Target="../media/image9.tiff"/><Relationship Id="rId9" Type="http://schemas.openxmlformats.org/officeDocument/2006/relationships/hyperlink" Target="https://github.com/plasticityai/magnitud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tiff"/></Relationships>
</file>

<file path=ppt/slides/_rels/slide51.xml.rels><?xml version="1.0" encoding="UTF-8" standalone="yes"?>
<Relationships xmlns="http://schemas.openxmlformats.org/package/2006/relationships"><Relationship Id="rId8" Type="http://schemas.openxmlformats.org/officeDocument/2006/relationships/image" Target="../media/image46.tif"/><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tif"/></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a:t>Vector Semantics</a:t>
            </a:r>
            <a:br>
              <a:rPr lang="en-US"/>
            </a:br>
            <a:r>
              <a:rPr lang="en-US"/>
              <a:t>part </a:t>
            </a:r>
            <a:r>
              <a:rPr lang="en-US" dirty="0"/>
              <a:t>2</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12/8/20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10</a:t>
            </a:fld>
            <a:endParaRPr lang="en-US"/>
          </a:p>
        </p:txBody>
      </p:sp>
    </p:spTree>
    <p:extLst>
      <p:ext uri="{BB962C8B-B14F-4D97-AF65-F5344CB8AC3E}">
        <p14:creationId xmlns:p14="http://schemas.microsoft.com/office/powerpoint/2010/main" val="120206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12/8/20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3202488" y="4809995"/>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155154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Goal</a:t>
            </a:r>
            <a:endParaRPr lang="en-US" b="0" dirty="0"/>
          </a:p>
        </p:txBody>
      </p:sp>
      <p:sp>
        <p:nvSpPr>
          <p:cNvPr id="3" name="Content Placeholder 2"/>
          <p:cNvSpPr>
            <a:spLocks noGrp="1"/>
          </p:cNvSpPr>
          <p:nvPr>
            <p:ph idx="1"/>
          </p:nvPr>
        </p:nvSpPr>
        <p:spPr/>
        <p:txBody>
          <a:bodyPr>
            <a:normAutofit fontScale="400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a:t>
            </a:fld>
            <a:endParaRPr lang="en-US"/>
          </a:p>
        </p:txBody>
      </p:sp>
      <p:sp>
        <p:nvSpPr>
          <p:cNvPr id="4" name="Date Placeholder 3"/>
          <p:cNvSpPr>
            <a:spLocks noGrp="1"/>
          </p:cNvSpPr>
          <p:nvPr>
            <p:ph type="dt" sz="half" idx="4294967295"/>
          </p:nvPr>
        </p:nvSpPr>
        <p:spPr>
          <a:xfrm>
            <a:off x="0" y="6459538"/>
            <a:ext cx="1854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12/8/20</a:t>
            </a:fld>
            <a:endParaRPr lang="en-US"/>
          </a:p>
        </p:txBody>
      </p:sp>
    </p:spTree>
    <p:extLst>
      <p:ext uri="{BB962C8B-B14F-4D97-AF65-F5344CB8AC3E}">
        <p14:creationId xmlns:p14="http://schemas.microsoft.com/office/powerpoint/2010/main" val="1923078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62" y="4914900"/>
            <a:ext cx="9708275" cy="1227483"/>
          </a:xfrm>
          <a:prstGeom prst="rect">
            <a:avLst/>
          </a:prstGeom>
        </p:spPr>
      </p:pic>
    </p:spTree>
    <p:extLst>
      <p:ext uri="{BB962C8B-B14F-4D97-AF65-F5344CB8AC3E}">
        <p14:creationId xmlns:p14="http://schemas.microsoft.com/office/powerpoint/2010/main" val="3259212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3886200" y="1607156"/>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400" y="3397422"/>
            <a:ext cx="6553200" cy="2956331"/>
          </a:xfrm>
          <a:prstGeom prst="rect">
            <a:avLst/>
          </a:prstGeom>
        </p:spPr>
      </p:pic>
    </p:spTree>
    <p:extLst>
      <p:ext uri="{BB962C8B-B14F-4D97-AF65-F5344CB8AC3E}">
        <p14:creationId xmlns:p14="http://schemas.microsoft.com/office/powerpoint/2010/main" val="1308370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3059874"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3133960"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1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Tree>
    <p:extLst>
      <p:ext uri="{BB962C8B-B14F-4D97-AF65-F5344CB8AC3E}">
        <p14:creationId xmlns:p14="http://schemas.microsoft.com/office/powerpoint/2010/main" val="329728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3060191" y="3429001"/>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2971801"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054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2676540" y="2522836"/>
            <a:ext cx="6838920" cy="2986617"/>
          </a:xfrm>
          <a:prstGeom prst="rect">
            <a:avLst/>
          </a:prstGeom>
        </p:spPr>
      </p:pic>
    </p:spTree>
    <p:extLst>
      <p:ext uri="{BB962C8B-B14F-4D97-AF65-F5344CB8AC3E}">
        <p14:creationId xmlns:p14="http://schemas.microsoft.com/office/powerpoint/2010/main" val="3412940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a:t>Popping back up</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sz="2200" dirty="0"/>
              <a:t>Now we have a way of computing the probability of p(+|</a:t>
            </a:r>
            <a:r>
              <a:rPr lang="en-US" sz="2200" dirty="0" err="1"/>
              <a:t>t,c</a:t>
            </a:r>
            <a:r>
              <a:rPr lang="en-US" sz="2200" dirty="0"/>
              <a:t>), which is the probability that c is a real context word for t.  </a:t>
            </a:r>
          </a:p>
          <a:p>
            <a:r>
              <a:rPr lang="en-US" sz="2200" b="1" dirty="0"/>
              <a:t>But, </a:t>
            </a:r>
            <a:r>
              <a:rPr lang="en-US" sz="2200" dirty="0"/>
              <a:t>we need embeddings for </a:t>
            </a:r>
            <a:r>
              <a:rPr lang="en-US" sz="2200" b="1" dirty="0"/>
              <a:t>t</a:t>
            </a:r>
            <a:r>
              <a:rPr lang="en-US" sz="2200" dirty="0"/>
              <a:t> and </a:t>
            </a:r>
            <a:r>
              <a:rPr lang="en-US" sz="2200" b="1" dirty="0"/>
              <a:t>c</a:t>
            </a:r>
            <a:r>
              <a:rPr lang="en-US" sz="2200" dirty="0"/>
              <a:t> to do it.</a:t>
            </a:r>
          </a:p>
          <a:p>
            <a:r>
              <a:rPr lang="en-US" sz="2200" dirty="0"/>
              <a:t>Where do we get those embeddings?</a:t>
            </a:r>
          </a:p>
          <a:p>
            <a:r>
              <a:rPr lang="en-US" sz="2200" dirty="0"/>
              <a:t>Word2vec learns them automatically!  </a:t>
            </a:r>
          </a:p>
          <a:p>
            <a:r>
              <a:rPr lang="en-US" sz="2200" dirty="0"/>
              <a:t>It starts with an initial set of embedding vectors and then iteratively shifts the embedding of each word </a:t>
            </a:r>
            <a:r>
              <a:rPr lang="en-US" sz="2200" i="1" dirty="0"/>
              <a:t>w </a:t>
            </a:r>
            <a:r>
              <a:rPr lang="en-US" sz="2200" dirty="0"/>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9798313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Documents created by term-by-document or term-context matrices are</a:t>
            </a:r>
          </a:p>
          <a:p>
            <a:pPr lvl="1"/>
            <a:r>
              <a:rPr lang="en-US" b="1" dirty="0"/>
              <a:t>long</a:t>
            </a:r>
            <a:r>
              <a:rPr lang="en-US" dirty="0"/>
              <a:t> (length |V|= 20,000 to 50,000)</a:t>
            </a:r>
          </a:p>
          <a:p>
            <a:pPr lvl="1"/>
            <a:r>
              <a:rPr lang="en-US" b="1" dirty="0"/>
              <a:t>sparse </a:t>
            </a:r>
            <a:r>
              <a:rPr lang="en-US" dirty="0"/>
              <a:t>(most elements are zero)</a:t>
            </a:r>
          </a:p>
        </p:txBody>
      </p:sp>
    </p:spTree>
    <p:extLst>
      <p:ext uri="{BB962C8B-B14F-4D97-AF65-F5344CB8AC3E}">
        <p14:creationId xmlns:p14="http://schemas.microsoft.com/office/powerpoint/2010/main" val="145220600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12/8/20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20</a:t>
            </a:fld>
            <a:endParaRPr lang="en-US"/>
          </a:p>
        </p:txBody>
      </p:sp>
    </p:spTree>
    <p:extLst>
      <p:ext uri="{BB962C8B-B14F-4D97-AF65-F5344CB8AC3E}">
        <p14:creationId xmlns:p14="http://schemas.microsoft.com/office/powerpoint/2010/main" val="342139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12/8/20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21</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2742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6096000" y="3794817"/>
            <a:ext cx="4536431" cy="2954655"/>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793004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12/8/20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22</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2742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6050150" y="3966660"/>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9803705" y="3820438"/>
            <a:ext cx="56938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412396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4088095" y="2203450"/>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4389613" y="4549941"/>
            <a:ext cx="3412773" cy="1462617"/>
          </a:xfrm>
          <a:prstGeom prst="rect">
            <a:avLst/>
          </a:prstGeom>
        </p:spPr>
      </p:pic>
    </p:spTree>
    <p:extLst>
      <p:ext uri="{BB962C8B-B14F-4D97-AF65-F5344CB8AC3E}">
        <p14:creationId xmlns:p14="http://schemas.microsoft.com/office/powerpoint/2010/main" val="537947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204515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3" name="Content Placeholder 2"/>
          <p:cNvSpPr>
            <a:spLocks noGrp="1"/>
          </p:cNvSpPr>
          <p:nvPr>
            <p:ph idx="1"/>
          </p:nvPr>
        </p:nvSpPr>
        <p:spPr/>
        <p:txBody>
          <a:bodyPr>
            <a:normAutofit/>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12/8/20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25</a:t>
            </a:fld>
            <a:endParaRPr lang="en-US"/>
          </a:p>
        </p:txBody>
      </p:sp>
    </p:spTree>
    <p:extLst>
      <p:ext uri="{BB962C8B-B14F-4D97-AF65-F5344CB8AC3E}">
        <p14:creationId xmlns:p14="http://schemas.microsoft.com/office/powerpoint/2010/main" val="2888508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Criteria</a:t>
            </a:r>
          </a:p>
        </p:txBody>
      </p:sp>
      <p:sp>
        <p:nvSpPr>
          <p:cNvPr id="3" name="Content Placeholder 2"/>
          <p:cNvSpPr>
            <a:spLocks noGrp="1"/>
          </p:cNvSpPr>
          <p:nvPr>
            <p:ph idx="1"/>
          </p:nvPr>
        </p:nvSpPr>
        <p:spPr>
          <a:xfrm>
            <a:off x="2346960"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12/8/20</a:t>
            </a:fld>
            <a:endParaRPr lang="en-US"/>
          </a:p>
        </p:txBody>
      </p:sp>
      <p:sp>
        <p:nvSpPr>
          <p:cNvPr id="6" name="Slide Number Placeholder 5"/>
          <p:cNvSpPr>
            <a:spLocks noGrp="1"/>
          </p:cNvSpPr>
          <p:nvPr>
            <p:ph type="sldNum" sz="quarter" idx="4294967295"/>
          </p:nvPr>
        </p:nvSpPr>
        <p:spPr>
          <a:xfrm>
            <a:off x="10210800" y="5772150"/>
            <a:ext cx="457200" cy="228600"/>
          </a:xfrm>
          <a:prstGeom prst="rect">
            <a:avLst/>
          </a:prstGeom>
        </p:spPr>
        <p:txBody>
          <a:bodyPr/>
          <a:lstStyle/>
          <a:p>
            <a:pPr>
              <a:defRPr/>
            </a:pPr>
            <a:fld id="{713DD8BE-556E-3440-9013-11CC5588178D}" type="slidenum">
              <a:rPr lang="en-US" smtClean="0"/>
              <a:pPr>
                <a:defRPr/>
              </a:pPr>
              <a:t>26</a:t>
            </a:fld>
            <a:endParaRPr lang="en-US"/>
          </a:p>
        </p:txBody>
      </p:sp>
      <p:pic>
        <p:nvPicPr>
          <p:cNvPr id="7" name="Picture 6"/>
          <p:cNvPicPr>
            <a:picLocks noChangeAspect="1"/>
          </p:cNvPicPr>
          <p:nvPr/>
        </p:nvPicPr>
        <p:blipFill>
          <a:blip r:embed="rId3"/>
          <a:stretch>
            <a:fillRect/>
          </a:stretch>
        </p:blipFill>
        <p:spPr>
          <a:xfrm>
            <a:off x="2743200" y="2466744"/>
            <a:ext cx="6026150" cy="845431"/>
          </a:xfrm>
          <a:prstGeom prst="rect">
            <a:avLst/>
          </a:prstGeom>
        </p:spPr>
      </p:pic>
    </p:spTree>
    <p:extLst>
      <p:ext uri="{BB962C8B-B14F-4D97-AF65-F5344CB8AC3E}">
        <p14:creationId xmlns:p14="http://schemas.microsoft.com/office/powerpoint/2010/main" val="2822359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3124200" y="2438400"/>
            <a:ext cx="6376126" cy="3638550"/>
          </a:xfrm>
          <a:prstGeom prst="rect">
            <a:avLst/>
          </a:prstGeom>
        </p:spPr>
      </p:pic>
    </p:spTree>
    <p:extLst>
      <p:ext uri="{BB962C8B-B14F-4D97-AF65-F5344CB8AC3E}">
        <p14:creationId xmlns:p14="http://schemas.microsoft.com/office/powerpoint/2010/main" val="372084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316038"/>
            <a:ext cx="11626850" cy="4784725"/>
          </a:xfrm>
        </p:spPr>
      </p:pic>
      <p:sp>
        <p:nvSpPr>
          <p:cNvPr id="5" name="Rectangle 4"/>
          <p:cNvSpPr/>
          <p:nvPr/>
        </p:nvSpPr>
        <p:spPr>
          <a:xfrm>
            <a:off x="1838794" y="4901785"/>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408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3266616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Alternative: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a:t>vectors which are</a:t>
            </a:r>
          </a:p>
          <a:p>
            <a:pPr lvl="1"/>
            <a:r>
              <a:rPr lang="en-US" b="1"/>
              <a:t>short</a:t>
            </a:r>
            <a:r>
              <a:rPr lang="en-US"/>
              <a:t> (length 50-1000)</a:t>
            </a:r>
          </a:p>
          <a:p>
            <a:pPr lvl="1"/>
            <a:r>
              <a:rPr lang="en-US" b="1"/>
              <a:t>dense</a:t>
            </a:r>
            <a:r>
              <a:rPr lang="en-US"/>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3</a:t>
            </a:fld>
            <a:endParaRPr lang="en-US"/>
          </a:p>
        </p:txBody>
      </p:sp>
    </p:spTree>
    <p:extLst>
      <p:ext uri="{BB962C8B-B14F-4D97-AF65-F5344CB8AC3E}">
        <p14:creationId xmlns:p14="http://schemas.microsoft.com/office/powerpoint/2010/main" val="422259304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Bayes</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4090010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1302035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343375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308416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703996"/>
          </a:xfrm>
        </p:spPr>
        <p:txBody>
          <a:bodyPr>
            <a:normAutofit/>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34</a:t>
            </a:fld>
            <a:endParaRPr lang="en-US"/>
          </a:p>
        </p:txBody>
      </p:sp>
      <p:sp>
        <p:nvSpPr>
          <p:cNvPr id="6" name="Content Placeholder 5"/>
          <p:cNvSpPr>
            <a:spLocks noGrp="1"/>
          </p:cNvSpPr>
          <p:nvPr>
            <p:ph idx="1"/>
          </p:nvPr>
        </p:nvSpPr>
        <p:spPr>
          <a:xfrm>
            <a:off x="2346960"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a16="http://schemas.microsoft.com/office/drawing/2014/main" id="{2CF812D2-77F0-6942-B278-E40C9CCEAD9F}"/>
              </a:ext>
            </a:extLst>
          </p:cNvPr>
          <p:cNvSpPr txBox="1"/>
          <p:nvPr/>
        </p:nvSpPr>
        <p:spPr>
          <a:xfrm>
            <a:off x="3402905" y="1478072"/>
            <a:ext cx="5399235"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666903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2004211" y="1511808"/>
            <a:ext cx="8183577" cy="6579900"/>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a:t>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37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38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39</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4014498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40</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41</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3832482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2200"/>
              <a:t>51</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984"/>
              <a:t>54</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nvPr>
        </p:nvGraphicFramePr>
        <p:xfrm>
          <a:off x="2346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496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13113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a:bodyPr>
          <a:lstStyle/>
          <a:p>
            <a:r>
              <a:rPr lang="en-US" dirty="0"/>
              <a:t>Brilliant insight</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a:bodyPr>
          <a:lstStyle/>
          <a:p>
            <a:pPr marL="460375" indent="-287338">
              <a:buFont typeface="Arial" panose="020B0604020202020204" pitchFamily="34" charset="0"/>
              <a:buChar char="•"/>
            </a:pPr>
            <a:r>
              <a:rPr lang="en-US" sz="3200" dirty="0"/>
              <a:t>Use running text as implicitly supervised training data!</a:t>
            </a:r>
          </a:p>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r>
              <a:rPr lang="en-US" sz="3000" dirty="0"/>
              <a:t>Acts as gold ‘correct answer’ to the question </a:t>
            </a:r>
          </a:p>
          <a:p>
            <a:pPr marL="752983" lvl="1" indent="-287338"/>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r>
              <a:rPr lang="en-US" sz="3200" dirty="0"/>
              <a:t>(</a:t>
            </a:r>
            <a:r>
              <a:rPr lang="en-US" sz="3200" dirty="0" err="1"/>
              <a:t>Bengio</a:t>
            </a:r>
            <a:r>
              <a:rPr lang="en-US" sz="3200" dirty="0"/>
              <a:t> et al. 2003))</a:t>
            </a:r>
            <a:endParaRPr lang="en-US" sz="3000" b="1" dirty="0"/>
          </a:p>
          <a:p>
            <a:endParaRPr lang="en-US" dirty="0"/>
          </a:p>
        </p:txBody>
      </p:sp>
    </p:spTree>
    <p:extLst>
      <p:ext uri="{BB962C8B-B14F-4D97-AF65-F5344CB8AC3E}">
        <p14:creationId xmlns:p14="http://schemas.microsoft.com/office/powerpoint/2010/main" val="25778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Skip-Gram Task</a:t>
            </a:r>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1527399119"/>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3142</TotalTime>
  <Words>7465</Words>
  <Application>Microsoft Macintosh PowerPoint</Application>
  <PresentationFormat>Widescreen</PresentationFormat>
  <Paragraphs>526</Paragraphs>
  <Slides>66</Slides>
  <Notes>42</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Cambria Math</vt:lpstr>
      <vt:lpstr>Helvetica Light</vt:lpstr>
      <vt:lpstr>Open Sans</vt:lpstr>
      <vt:lpstr>Open Sans SemiBold</vt:lpstr>
      <vt:lpstr>Office Theme</vt:lpstr>
      <vt:lpstr>Vector Semantics part 2</vt:lpstr>
      <vt:lpstr>Sparse vectors</vt:lpstr>
      <vt:lpstr>Alternative: dense vectors</vt:lpstr>
      <vt:lpstr>Sparse versus dense vectors</vt:lpstr>
      <vt:lpstr>Dense embeddings you can download!</vt:lpstr>
      <vt:lpstr>Word2vec</vt:lpstr>
      <vt:lpstr>Word2vec</vt:lpstr>
      <vt:lpstr>Brilliant insight</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evaluation</vt:lpstr>
      <vt:lpstr>Compute correlation</vt:lpstr>
      <vt:lpstr>Properties of embeddings</vt:lpstr>
      <vt:lpstr>How does context window change word emeddings?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–part 2</dc:title>
  <dc:creator>Callison-Burch, Christopher</dc:creator>
  <cp:lastModifiedBy>Callison-Burch, Christopher</cp:lastModifiedBy>
  <cp:revision>18</cp:revision>
  <dcterms:created xsi:type="dcterms:W3CDTF">2020-12-03T16:23:12Z</dcterms:created>
  <dcterms:modified xsi:type="dcterms:W3CDTF">2020-12-08T15:21:43Z</dcterms:modified>
</cp:coreProperties>
</file>